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7"/>
  </p:notesMasterIdLst>
  <p:handoutMasterIdLst>
    <p:handoutMasterId r:id="rId38"/>
  </p:handoutMasterIdLst>
  <p:sldIdLst>
    <p:sldId id="257" r:id="rId2"/>
    <p:sldId id="259" r:id="rId3"/>
    <p:sldId id="287" r:id="rId4"/>
    <p:sldId id="381" r:id="rId5"/>
    <p:sldId id="344" r:id="rId6"/>
    <p:sldId id="364" r:id="rId7"/>
    <p:sldId id="345" r:id="rId8"/>
    <p:sldId id="382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6" r:id="rId18"/>
    <p:sldId id="354" r:id="rId19"/>
    <p:sldId id="378" r:id="rId20"/>
    <p:sldId id="380" r:id="rId21"/>
    <p:sldId id="355" r:id="rId22"/>
    <p:sldId id="383" r:id="rId23"/>
    <p:sldId id="384" r:id="rId24"/>
    <p:sldId id="385" r:id="rId25"/>
    <p:sldId id="386" r:id="rId26"/>
    <p:sldId id="387" r:id="rId27"/>
    <p:sldId id="388" r:id="rId28"/>
    <p:sldId id="389" r:id="rId29"/>
    <p:sldId id="358" r:id="rId30"/>
    <p:sldId id="357" r:id="rId31"/>
    <p:sldId id="361" r:id="rId32"/>
    <p:sldId id="339" r:id="rId33"/>
    <p:sldId id="396" r:id="rId34"/>
    <p:sldId id="286" r:id="rId35"/>
    <p:sldId id="39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65" autoAdjust="0"/>
  </p:normalViewPr>
  <p:slideViewPr>
    <p:cSldViewPr>
      <p:cViewPr>
        <p:scale>
          <a:sx n="90" d="100"/>
          <a:sy n="90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60"/>
    </p:cViewPr>
  </p:sorter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BE0B7-3292-407E-8A21-DBC3A7C899CE}" type="datetimeFigureOut">
              <a:rPr lang="en-US" smtClean="0"/>
              <a:pPr/>
              <a:t>12/20/15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5FE8A-4ADB-4F50-9349-271FF93191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87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E9D4B-0217-4A8F-BC52-331D119791F2}" type="datetimeFigureOut">
              <a:rPr lang="en-US" smtClean="0"/>
              <a:pPr/>
              <a:t>12/20/15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27A58-A93D-43F4-95FB-D6610654D1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8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27A58-A93D-43F4-95FB-D6610654D1D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27A58-A93D-43F4-95FB-D6610654D1D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27A58-A93D-43F4-95FB-D6610654D1D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kumimoji="1" lang="zh-CN" altLang="en-US"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E7C3C2A8-D76D-554D-B731-D65EED5783E5}" type="slidenum">
              <a:rPr lang="zh-CN" altLang="en-US" sz="1200"/>
              <a:pPr eaLnBrk="1" hangingPunct="1"/>
              <a:t>7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kumimoji="1" lang="zh-CN" altLang="en-US"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E7C3C2A8-D76D-554D-B731-D65EED5783E5}" type="slidenum">
              <a:rPr lang="zh-CN" altLang="en-US" sz="1200"/>
              <a:pPr eaLnBrk="1" hangingPunct="1"/>
              <a:t>8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kumimoji="1" lang="zh-CN" altLang="en-US">
              <a:latin typeface="Calibri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EAA8D176-A5F6-C447-925F-8B8E3749B3AD}" type="slidenum">
              <a:rPr lang="zh-CN" altLang="en-US" sz="1200"/>
              <a:pPr eaLnBrk="1" hangingPunct="1"/>
              <a:t>15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我的房间</a:t>
            </a:r>
            <a:endParaRPr kumimoji="1" lang="en-US" altLang="zh-CN" dirty="0" smtClean="0"/>
          </a:p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646B6-FB2B-6D49-9053-F019D606D495}" type="slidenum">
              <a:rPr kumimoji="1" lang="zh-CN" altLang="en-US" smtClean="0"/>
              <a:t>31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56632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27A58-A93D-43F4-95FB-D6610654D1D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zh-CN" smtClean="0"/>
              <a:t>Click to edit Master subtitle style</a:t>
            </a:r>
            <a:endParaRPr kumimoji="1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13CF-2F04-487F-8E02-2E2C817156D0}" type="datetimeFigureOut">
              <a:rPr lang="en-US" smtClean="0"/>
              <a:pPr/>
              <a:t>12/20/15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6DA2-344A-4DE8-9DDC-C52814A129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13CF-2F04-487F-8E02-2E2C817156D0}" type="datetimeFigureOut">
              <a:rPr lang="en-US" smtClean="0"/>
              <a:pPr/>
              <a:t>12/20/15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6DA2-344A-4DE8-9DDC-C52814A129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69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13CF-2F04-487F-8E02-2E2C817156D0}" type="datetimeFigureOut">
              <a:rPr lang="en-US" smtClean="0"/>
              <a:pPr/>
              <a:t>12/20/15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6DA2-344A-4DE8-9DDC-C52814A129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87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13CF-2F04-487F-8E02-2E2C817156D0}" type="datetimeFigureOut">
              <a:rPr lang="en-US" smtClean="0"/>
              <a:pPr/>
              <a:t>12/20/15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6DA2-344A-4DE8-9DDC-C52814A129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4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13CF-2F04-487F-8E02-2E2C817156D0}" type="datetimeFigureOut">
              <a:rPr lang="en-US" smtClean="0"/>
              <a:pPr/>
              <a:t>12/20/15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6DA2-344A-4DE8-9DDC-C52814A129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9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13CF-2F04-487F-8E02-2E2C817156D0}" type="datetimeFigureOut">
              <a:rPr lang="en-US" smtClean="0"/>
              <a:pPr/>
              <a:t>12/20/15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6DA2-344A-4DE8-9DDC-C52814A129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0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13CF-2F04-487F-8E02-2E2C817156D0}" type="datetimeFigureOut">
              <a:rPr lang="en-US" smtClean="0"/>
              <a:pPr/>
              <a:t>12/20/15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6DA2-344A-4DE8-9DDC-C52814A129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7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13CF-2F04-487F-8E02-2E2C817156D0}" type="datetimeFigureOut">
              <a:rPr lang="en-US" smtClean="0"/>
              <a:pPr/>
              <a:t>12/20/15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6DA2-344A-4DE8-9DDC-C52814A129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20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13CF-2F04-487F-8E02-2E2C817156D0}" type="datetimeFigureOut">
              <a:rPr lang="en-US" smtClean="0"/>
              <a:pPr/>
              <a:t>12/20/15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6DA2-344A-4DE8-9DDC-C52814A129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33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13CF-2F04-487F-8E02-2E2C817156D0}" type="datetimeFigureOut">
              <a:rPr lang="en-US" smtClean="0"/>
              <a:pPr/>
              <a:t>12/20/15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6DA2-344A-4DE8-9DDC-C52814A129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15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13CF-2F04-487F-8E02-2E2C817156D0}" type="datetimeFigureOut">
              <a:rPr lang="en-US" smtClean="0"/>
              <a:pPr/>
              <a:t>12/20/15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6DA2-344A-4DE8-9DDC-C52814A129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11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913CF-2F04-487F-8E02-2E2C817156D0}" type="datetimeFigureOut">
              <a:rPr lang="en-US" smtClean="0"/>
              <a:pPr/>
              <a:t>12/20/15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A6DA2-344A-4DE8-9DDC-C52814A129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7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7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7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7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7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7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image" Target="../media/image7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f"/><Relationship Id="rId3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Relationship Id="rId3" Type="http://schemas.openxmlformats.org/officeDocument/2006/relationships/image" Target="../media/image7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tiff"/><Relationship Id="rId3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3" Type="http://schemas.openxmlformats.org/officeDocument/2006/relationships/image" Target="../media/image7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s://itunes.apple.com/us/app/popplet/id374151636?mt=8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f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tunes.apple.com/us/app/popplet/id374151636?mt=8" TargetMode="External"/><Relationship Id="rId4" Type="http://schemas.openxmlformats.org/officeDocument/2006/relationships/hyperlink" Target="http://www.Archchinese.com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7.tiff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7.tiff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range grunge b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59807" y="0"/>
            <a:ext cx="10663614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75260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1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/>
            </a:r>
            <a:br>
              <a:rPr lang="en-US" altLang="zh-CN" sz="1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</a:br>
            <a:r>
              <a:rPr lang="en-US" altLang="zh-CN" sz="9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Recognizing characters and words</a:t>
            </a:r>
            <a:br>
              <a:rPr lang="en-US" altLang="zh-CN" sz="9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</a:br>
            <a:r>
              <a:rPr lang="zh-CN" altLang="en-US" sz="9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认</a:t>
            </a:r>
            <a:r>
              <a:rPr lang="zh-CN" altLang="en-US" sz="9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字</a:t>
            </a:r>
            <a:endParaRPr lang="en-US" sz="9600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470969"/>
            <a:ext cx="914400" cy="82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28600" y="1219200"/>
            <a:ext cx="80772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0000" dirty="0" smtClean="0">
                <a:solidFill>
                  <a:schemeClr val="accent2"/>
                </a:solidFill>
                <a:latin typeface="华文楷体"/>
                <a:ea typeface="华文楷体"/>
                <a:cs typeface="华文楷体"/>
              </a:rPr>
              <a:t>数学课</a:t>
            </a:r>
            <a:endParaRPr lang="en-GB" altLang="zh-CN" sz="20000" dirty="0">
              <a:solidFill>
                <a:schemeClr val="accent2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114800" y="533400"/>
            <a:ext cx="17803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zh-CN" dirty="0" err="1" smtClean="0">
                <a:latin typeface="Times New Roman"/>
                <a:cs typeface="Times New Roman"/>
              </a:rPr>
              <a:t>Shù</a:t>
            </a:r>
            <a:r>
              <a:rPr kumimoji="1" lang="en-US" altLang="zh-CN" dirty="0" smtClean="0">
                <a:latin typeface="Times New Roman"/>
                <a:cs typeface="Times New Roman"/>
              </a:rPr>
              <a:t> </a:t>
            </a:r>
            <a:r>
              <a:rPr kumimoji="1" lang="en-US" altLang="zh-CN" dirty="0" err="1" smtClean="0">
                <a:latin typeface="Times New Roman"/>
                <a:cs typeface="Times New Roman"/>
              </a:rPr>
              <a:t>xúe</a:t>
            </a:r>
            <a:r>
              <a:rPr kumimoji="1" lang="en-US" altLang="zh-CN" dirty="0" smtClean="0">
                <a:latin typeface="Times New Roman"/>
                <a:cs typeface="Times New Roman"/>
              </a:rPr>
              <a:t> </a:t>
            </a:r>
            <a:r>
              <a:rPr kumimoji="1" lang="en-US" altLang="zh-CN" dirty="0" err="1" smtClean="0">
                <a:latin typeface="Times New Roman"/>
                <a:cs typeface="Times New Roman"/>
              </a:rPr>
              <a:t>kè</a:t>
            </a:r>
            <a:endParaRPr kumimoji="1" lang="zh-CN" altLang="en-US" dirty="0"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38" y="5237019"/>
            <a:ext cx="8949880" cy="87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68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9173" y="457200"/>
            <a:ext cx="710711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52400" y="1295400"/>
            <a:ext cx="84582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0000" dirty="0" smtClean="0">
                <a:solidFill>
                  <a:srgbClr val="CC0099"/>
                </a:solidFill>
                <a:latin typeface="华文楷体"/>
                <a:ea typeface="华文楷体"/>
                <a:cs typeface="华文楷体"/>
              </a:rPr>
              <a:t>科学课</a:t>
            </a:r>
            <a:endParaRPr lang="en-GB" altLang="zh-CN" sz="20000" dirty="0">
              <a:solidFill>
                <a:srgbClr val="CC0099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6003925"/>
            <a:ext cx="91440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altLang="zh-CN" sz="4500" dirty="0">
                <a:solidFill>
                  <a:srgbClr val="CC0099"/>
                </a:solidFill>
                <a:cs typeface="+mn-cs"/>
              </a:rPr>
              <a:t>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733800" y="457200"/>
            <a:ext cx="1804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zh-CN" dirty="0" err="1" smtClean="0"/>
              <a:t>Kē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xúe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kè</a:t>
            </a:r>
            <a:endParaRPr kumimoji="1" lang="zh-CN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8" y="5694219"/>
            <a:ext cx="8949880" cy="87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0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6" grpId="0" autoUpdateAnimBg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361950"/>
            <a:ext cx="1219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1600200"/>
            <a:ext cx="84582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0000" dirty="0" smtClean="0">
                <a:solidFill>
                  <a:schemeClr val="accent2"/>
                </a:solidFill>
                <a:latin typeface="华文楷体"/>
                <a:ea typeface="华文楷体"/>
                <a:cs typeface="华文楷体"/>
              </a:rPr>
              <a:t>音乐课</a:t>
            </a:r>
            <a:endParaRPr lang="en-GB" altLang="zh-CN" sz="20000" dirty="0">
              <a:solidFill>
                <a:schemeClr val="accent2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fr-FR" sz="4400">
              <a:solidFill>
                <a:schemeClr val="tx2"/>
              </a:solidFill>
              <a:latin typeface="Times New Roman" charset="0"/>
              <a:cs typeface="+mn-cs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648200" y="381000"/>
            <a:ext cx="18799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zh-CN" dirty="0" err="1" smtClean="0"/>
              <a:t>Yīn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yùe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kè</a:t>
            </a:r>
            <a:endParaRPr kumimoji="1" lang="zh-CN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11" y="5618019"/>
            <a:ext cx="8949880" cy="87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72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3400" y="1600200"/>
            <a:ext cx="81534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0000" dirty="0" smtClean="0">
                <a:solidFill>
                  <a:schemeClr val="accent2"/>
                </a:solidFill>
                <a:latin typeface="华文楷体"/>
                <a:ea typeface="华文楷体"/>
                <a:cs typeface="华文楷体"/>
              </a:rPr>
              <a:t>语文课</a:t>
            </a:r>
            <a:endParaRPr lang="en-GB" altLang="zh-CN" sz="20000" dirty="0">
              <a:solidFill>
                <a:schemeClr val="accent2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2457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801" y="826685"/>
            <a:ext cx="1514954" cy="92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495800" y="762000"/>
            <a:ext cx="20103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zh-CN" dirty="0" err="1" smtClean="0"/>
              <a:t>Yǔ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wén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kè</a:t>
            </a:r>
            <a:endParaRPr kumimoji="1"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2795"/>
            <a:ext cx="8949880" cy="87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17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"/>
            <a:ext cx="1752600" cy="118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-381000" y="1066800"/>
            <a:ext cx="8686800" cy="986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0000" dirty="0" smtClean="0">
                <a:solidFill>
                  <a:srgbClr val="CC0099"/>
                </a:solidFill>
                <a:latin typeface="华文楷体"/>
                <a:ea typeface="华文楷体"/>
                <a:cs typeface="华文楷体"/>
              </a:rPr>
              <a:t>电脑课</a:t>
            </a:r>
            <a:endParaRPr lang="en-US" altLang="zh-CN" sz="20000" dirty="0" smtClean="0">
              <a:solidFill>
                <a:srgbClr val="CC0099"/>
              </a:solidFill>
              <a:latin typeface="华文楷体"/>
              <a:ea typeface="华文楷体"/>
              <a:cs typeface="华文楷体"/>
            </a:endParaRPr>
          </a:p>
          <a:p>
            <a:pPr algn="ctr">
              <a:spcBef>
                <a:spcPct val="50000"/>
              </a:spcBef>
              <a:defRPr/>
            </a:pPr>
            <a:endParaRPr lang="en-US" altLang="zh-CN" sz="23000" dirty="0">
              <a:solidFill>
                <a:srgbClr val="CC0099"/>
              </a:solidFill>
              <a:cs typeface="+mn-cs"/>
            </a:endParaRPr>
          </a:p>
          <a:p>
            <a:pPr algn="ctr">
              <a:spcBef>
                <a:spcPct val="50000"/>
              </a:spcBef>
              <a:defRPr/>
            </a:pPr>
            <a:endParaRPr lang="en-GB" altLang="zh-CN" sz="6000" dirty="0">
              <a:solidFill>
                <a:srgbClr val="CC0099"/>
              </a:solidFill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86200" y="457200"/>
            <a:ext cx="239380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zh-CN" sz="3600" dirty="0" err="1">
                <a:latin typeface="+mj-lt"/>
              </a:rPr>
              <a:t>Dìan</a:t>
            </a:r>
            <a:r>
              <a:rPr kumimoji="1" lang="en-US" altLang="zh-CN" sz="3600" dirty="0">
                <a:latin typeface="+mj-lt"/>
              </a:rPr>
              <a:t> </a:t>
            </a:r>
            <a:r>
              <a:rPr kumimoji="1" lang="en-US" altLang="zh-CN" sz="3600" dirty="0" err="1" smtClean="0">
                <a:latin typeface="+mj-lt"/>
              </a:rPr>
              <a:t>nǎo</a:t>
            </a:r>
            <a:r>
              <a:rPr kumimoji="1" lang="en-US" altLang="zh-CN" sz="3600" dirty="0" smtClean="0">
                <a:latin typeface="+mj-lt"/>
              </a:rPr>
              <a:t> </a:t>
            </a:r>
            <a:r>
              <a:rPr kumimoji="1" lang="en-US" altLang="zh-CN" sz="3600" dirty="0" err="1" smtClean="0">
                <a:latin typeface="+mj-lt"/>
              </a:rPr>
              <a:t>kè</a:t>
            </a:r>
            <a:endParaRPr kumimoji="1" lang="zh-CN" altLang="en-US" sz="36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20" y="5084619"/>
            <a:ext cx="8949880" cy="87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6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utoUpdateAnimBg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33400" y="1827447"/>
            <a:ext cx="86106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12000" dirty="0" smtClean="0">
                <a:solidFill>
                  <a:srgbClr val="00CC00"/>
                </a:solidFill>
                <a:latin typeface="华文楷体"/>
                <a:ea typeface="华文楷体"/>
                <a:cs typeface="华文楷体"/>
              </a:rPr>
              <a:t>健康教育课</a:t>
            </a:r>
            <a:endParaRPr lang="en-US" altLang="zh-CN" sz="12000" dirty="0">
              <a:solidFill>
                <a:srgbClr val="00CC00"/>
              </a:solidFill>
              <a:latin typeface="华文楷体"/>
              <a:ea typeface="华文楷体"/>
              <a:cs typeface="华文楷体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GB" altLang="zh-CN" sz="6000" dirty="0">
                <a:solidFill>
                  <a:srgbClr val="00CC00"/>
                </a:solidFill>
                <a:cs typeface="+mn-cs"/>
              </a:rPr>
              <a:t> 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6799" y="604838"/>
            <a:ext cx="1068704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334000" y="609600"/>
            <a:ext cx="3466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zh-CN" dirty="0" err="1" smtClean="0"/>
              <a:t>Jìan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kāng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jìao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yù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kè</a:t>
            </a:r>
            <a:endParaRPr kumimoji="1"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15" y="5457304"/>
            <a:ext cx="8949880" cy="87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28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1" y="381000"/>
            <a:ext cx="1309204" cy="146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74676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18000" dirty="0" smtClean="0">
                <a:solidFill>
                  <a:srgbClr val="CC0099"/>
                </a:solidFill>
                <a:latin typeface="华文楷体"/>
                <a:ea typeface="华文楷体"/>
                <a:cs typeface="华文楷体"/>
              </a:rPr>
              <a:t>自习课</a:t>
            </a:r>
            <a:endParaRPr lang="en-GB" altLang="zh-CN" sz="18000" dirty="0">
              <a:solidFill>
                <a:srgbClr val="CC0099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800600" y="609600"/>
            <a:ext cx="14550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zh-CN" dirty="0" err="1" smtClean="0"/>
              <a:t>Zì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xí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kè</a:t>
            </a:r>
            <a:endParaRPr kumimoji="1"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0112"/>
            <a:ext cx="8949880" cy="87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99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143000" y="1752600"/>
            <a:ext cx="74676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0000" dirty="0" smtClean="0">
                <a:solidFill>
                  <a:srgbClr val="00CC00"/>
                </a:solidFill>
                <a:latin typeface="华文楷体"/>
                <a:ea typeface="华文楷体"/>
                <a:cs typeface="华文楷体"/>
              </a:rPr>
              <a:t>节</a:t>
            </a:r>
            <a:endParaRPr lang="en-GB" altLang="zh-CN" sz="20000" dirty="0">
              <a:solidFill>
                <a:srgbClr val="00CC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495800" y="609600"/>
            <a:ext cx="6396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zh-CN" dirty="0" err="1" smtClean="0"/>
              <a:t>jíe</a:t>
            </a:r>
            <a:endParaRPr kumimoji="1"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3" y="5465619"/>
            <a:ext cx="8949880" cy="8797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609600"/>
            <a:ext cx="1981200" cy="298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16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8229" y="381000"/>
            <a:ext cx="2677971" cy="207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371600" y="1905000"/>
            <a:ext cx="74676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18000" dirty="0" smtClean="0">
                <a:solidFill>
                  <a:srgbClr val="CC0099"/>
                </a:solidFill>
                <a:latin typeface="华文楷体"/>
                <a:ea typeface="华文楷体"/>
                <a:cs typeface="华文楷体"/>
              </a:rPr>
              <a:t>时间表</a:t>
            </a:r>
            <a:endParaRPr lang="en-GB" altLang="zh-CN" sz="18000" dirty="0">
              <a:solidFill>
                <a:srgbClr val="CC0099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419600" y="914400"/>
            <a:ext cx="24350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zh-CN" dirty="0" err="1" smtClean="0"/>
              <a:t>Shí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jīan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biǎo</a:t>
            </a:r>
            <a:endParaRPr kumimoji="1"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20" y="5618019"/>
            <a:ext cx="8949880" cy="87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47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219200" y="1752600"/>
            <a:ext cx="7467600" cy="701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15000" dirty="0" smtClean="0">
                <a:solidFill>
                  <a:srgbClr val="00CC00"/>
                </a:solidFill>
                <a:latin typeface="华文楷体"/>
                <a:ea typeface="华文楷体"/>
                <a:cs typeface="华文楷体"/>
              </a:rPr>
              <a:t>从</a:t>
            </a:r>
            <a:r>
              <a:rPr lang="en-US" altLang="zh-CN" sz="15000" dirty="0" smtClean="0">
                <a:solidFill>
                  <a:srgbClr val="00CC00"/>
                </a:solidFill>
                <a:latin typeface="华文楷体"/>
                <a:ea typeface="华文楷体"/>
                <a:cs typeface="华文楷体"/>
              </a:rPr>
              <a:t>…</a:t>
            </a:r>
            <a:r>
              <a:rPr lang="zh-CN" altLang="en-US" sz="15000" dirty="0">
                <a:solidFill>
                  <a:srgbClr val="00CC00"/>
                </a:solidFill>
                <a:latin typeface="华文楷体"/>
                <a:ea typeface="华文楷体"/>
                <a:cs typeface="华文楷体"/>
              </a:rPr>
              <a:t>到</a:t>
            </a:r>
            <a:endParaRPr lang="en-GB" altLang="zh-CN" sz="15000" dirty="0">
              <a:solidFill>
                <a:srgbClr val="00CC00"/>
              </a:solidFill>
              <a:latin typeface="华文楷体"/>
              <a:ea typeface="华文楷体"/>
              <a:cs typeface="华文楷体"/>
            </a:endParaRPr>
          </a:p>
          <a:p>
            <a:pPr algn="ctr">
              <a:spcBef>
                <a:spcPct val="50000"/>
              </a:spcBef>
              <a:defRPr/>
            </a:pPr>
            <a:endParaRPr lang="en-GB" altLang="zh-CN" sz="20000" dirty="0">
              <a:solidFill>
                <a:srgbClr val="00CC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495800" y="609600"/>
            <a:ext cx="18837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zh-CN" dirty="0" err="1" smtClean="0"/>
              <a:t>Cóng</a:t>
            </a:r>
            <a:r>
              <a:rPr kumimoji="1" lang="en-US" altLang="zh-CN" dirty="0" smtClean="0"/>
              <a:t>….</a:t>
            </a:r>
            <a:r>
              <a:rPr kumimoji="1" lang="en-US" altLang="zh-CN" dirty="0" err="1" smtClean="0"/>
              <a:t>dào</a:t>
            </a:r>
            <a:endParaRPr kumimoji="1"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3" y="5465619"/>
            <a:ext cx="8949880" cy="87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15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 txBox="1">
            <a:spLocks/>
          </p:cNvSpPr>
          <p:nvPr/>
        </p:nvSpPr>
        <p:spPr>
          <a:xfrm>
            <a:off x="609600" y="914400"/>
            <a:ext cx="79248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CN" altLang="en-US" sz="7200" dirty="0" smtClean="0">
                <a:solidFill>
                  <a:schemeClr val="accent6">
                    <a:lumMod val="75000"/>
                  </a:schemeClr>
                </a:solidFill>
                <a:latin typeface="Impact" pitchFamily="34" charset="0"/>
              </a:rPr>
              <a:t>记笔记</a:t>
            </a:r>
            <a:endParaRPr kumimoji="0" lang="en-US" sz="7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mpac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895600"/>
            <a:ext cx="6858000" cy="348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143000" y="1752600"/>
            <a:ext cx="74676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0000" dirty="0" smtClean="0">
                <a:solidFill>
                  <a:srgbClr val="00CC00"/>
                </a:solidFill>
                <a:latin typeface="华文楷体"/>
                <a:ea typeface="华文楷体"/>
                <a:cs typeface="华文楷体"/>
              </a:rPr>
              <a:t>最</a:t>
            </a:r>
            <a:endParaRPr lang="en-GB" altLang="zh-CN" sz="20000" dirty="0">
              <a:solidFill>
                <a:srgbClr val="00CC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495800" y="609600"/>
            <a:ext cx="6652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zh-CN" dirty="0" err="1" smtClean="0"/>
              <a:t>zùi</a:t>
            </a:r>
            <a:endParaRPr kumimoji="1"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3" y="5465619"/>
            <a:ext cx="8949880" cy="87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14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914400" y="5257800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r-FR">
              <a:cs typeface="+mn-cs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81000" y="1752600"/>
            <a:ext cx="91440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0000" dirty="0" smtClean="0">
                <a:solidFill>
                  <a:srgbClr val="CC0099"/>
                </a:solidFill>
                <a:latin typeface="华文楷体"/>
                <a:ea typeface="华文楷体"/>
                <a:cs typeface="华文楷体"/>
              </a:rPr>
              <a:t>难</a:t>
            </a:r>
            <a:endParaRPr lang="en-GB" altLang="zh-CN" sz="20000" dirty="0">
              <a:solidFill>
                <a:srgbClr val="CC0099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800600" y="685800"/>
            <a:ext cx="7443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zh-CN" dirty="0" err="1" smtClean="0"/>
              <a:t>nán</a:t>
            </a:r>
            <a:endParaRPr kumimoji="1" lang="zh-CN" altLang="en-US" dirty="0"/>
          </a:p>
        </p:txBody>
      </p:sp>
      <p:pic>
        <p:nvPicPr>
          <p:cNvPr id="6" name="Picture 5" descr="Structure of character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0" y="5181600"/>
            <a:ext cx="8949880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658" y="685800"/>
            <a:ext cx="1983841" cy="160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37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utoUpdateAnimBg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2522779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52400" y="1752600"/>
            <a:ext cx="84582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0000" dirty="0" smtClean="0">
                <a:solidFill>
                  <a:srgbClr val="00CC00"/>
                </a:solidFill>
                <a:latin typeface="华文楷体"/>
                <a:ea typeface="华文楷体"/>
                <a:cs typeface="华文楷体"/>
              </a:rPr>
              <a:t>有意思</a:t>
            </a:r>
            <a:endParaRPr lang="en-GB" altLang="zh-CN" sz="20000" dirty="0">
              <a:solidFill>
                <a:srgbClr val="00CC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495800" y="609600"/>
            <a:ext cx="17363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zh-CN" dirty="0" err="1" smtClean="0"/>
              <a:t>Yǒu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yì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sī</a:t>
            </a:r>
            <a:endParaRPr kumimoji="1"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3" y="5465619"/>
            <a:ext cx="8949880" cy="87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93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52400" y="1752600"/>
            <a:ext cx="84582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0000" dirty="0" smtClean="0">
                <a:solidFill>
                  <a:srgbClr val="00CC00"/>
                </a:solidFill>
                <a:latin typeface="华文楷体"/>
                <a:ea typeface="华文楷体"/>
                <a:cs typeface="华文楷体"/>
              </a:rPr>
              <a:t>有趣</a:t>
            </a:r>
            <a:endParaRPr lang="en-GB" altLang="zh-CN" sz="20000" dirty="0">
              <a:solidFill>
                <a:srgbClr val="00CC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495800" y="609600"/>
            <a:ext cx="14522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zh-CN" dirty="0" err="1" smtClean="0"/>
              <a:t>Yǒu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qù</a:t>
            </a:r>
            <a:endParaRPr kumimoji="1"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3" y="5465619"/>
            <a:ext cx="8949880" cy="87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77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52400" y="1752600"/>
            <a:ext cx="84582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0000" dirty="0" smtClean="0">
                <a:solidFill>
                  <a:srgbClr val="00CC00"/>
                </a:solidFill>
                <a:latin typeface="华文楷体"/>
                <a:ea typeface="华文楷体"/>
                <a:cs typeface="华文楷体"/>
              </a:rPr>
              <a:t>好玩</a:t>
            </a:r>
            <a:endParaRPr lang="en-GB" altLang="zh-CN" sz="20000" dirty="0">
              <a:solidFill>
                <a:srgbClr val="00CC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495800" y="609600"/>
            <a:ext cx="17329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zh-CN" dirty="0" err="1" smtClean="0"/>
              <a:t>Hǎo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wán</a:t>
            </a:r>
            <a:endParaRPr kumimoji="1"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3" y="5465619"/>
            <a:ext cx="8949880" cy="87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99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52400" y="1752600"/>
            <a:ext cx="84582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0000" dirty="0" smtClean="0">
                <a:solidFill>
                  <a:srgbClr val="00CC00"/>
                </a:solidFill>
                <a:latin typeface="华文楷体"/>
                <a:ea typeface="华文楷体"/>
                <a:cs typeface="华文楷体"/>
              </a:rPr>
              <a:t>开心</a:t>
            </a:r>
            <a:endParaRPr lang="en-GB" altLang="zh-CN" sz="20000" dirty="0">
              <a:solidFill>
                <a:srgbClr val="00CC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495800" y="609600"/>
            <a:ext cx="12962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zh-CN" dirty="0" err="1" smtClean="0"/>
              <a:t>Kāi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xīn</a:t>
            </a:r>
            <a:endParaRPr kumimoji="1"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3" y="5465619"/>
            <a:ext cx="8949880" cy="87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64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52400" y="1752600"/>
            <a:ext cx="84582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0000" dirty="0" smtClean="0">
                <a:solidFill>
                  <a:srgbClr val="00CC00"/>
                </a:solidFill>
                <a:latin typeface="华文楷体"/>
                <a:ea typeface="华文楷体"/>
                <a:cs typeface="华文楷体"/>
              </a:rPr>
              <a:t>高兴</a:t>
            </a:r>
            <a:endParaRPr lang="en-GB" altLang="zh-CN" sz="20000" dirty="0">
              <a:solidFill>
                <a:srgbClr val="00CC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495800" y="609600"/>
            <a:ext cx="15913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zh-CN" dirty="0" err="1" smtClean="0"/>
              <a:t>Gāo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xiǹg</a:t>
            </a:r>
            <a:endParaRPr kumimoji="1"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3" y="5465619"/>
            <a:ext cx="8949880" cy="87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4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52400" y="1752600"/>
            <a:ext cx="84582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0000" dirty="0" smtClean="0">
                <a:solidFill>
                  <a:srgbClr val="00CC00"/>
                </a:solidFill>
                <a:latin typeface="华文楷体"/>
                <a:ea typeface="华文楷体"/>
                <a:cs typeface="华文楷体"/>
              </a:rPr>
              <a:t>时间长</a:t>
            </a:r>
            <a:endParaRPr lang="en-GB" altLang="zh-CN" sz="20000" dirty="0">
              <a:solidFill>
                <a:srgbClr val="00CC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495800" y="609600"/>
            <a:ext cx="25275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zh-CN" dirty="0" err="1" smtClean="0"/>
              <a:t>Shí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jīan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cháng</a:t>
            </a:r>
            <a:endParaRPr kumimoji="1"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3" y="5465619"/>
            <a:ext cx="8949880" cy="87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45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52400" y="1752600"/>
            <a:ext cx="84582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0000" dirty="0" smtClean="0">
                <a:solidFill>
                  <a:srgbClr val="00CC00"/>
                </a:solidFill>
                <a:latin typeface="华文楷体"/>
                <a:ea typeface="华文楷体"/>
                <a:cs typeface="华文楷体"/>
              </a:rPr>
              <a:t>作业多</a:t>
            </a:r>
            <a:endParaRPr lang="en-GB" altLang="zh-CN" sz="20000" dirty="0">
              <a:solidFill>
                <a:srgbClr val="00CC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495800" y="609600"/>
            <a:ext cx="19938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zh-CN" dirty="0" err="1" smtClean="0"/>
              <a:t>Zùo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yè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dūo</a:t>
            </a:r>
            <a:endParaRPr kumimoji="1"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3" y="5465619"/>
            <a:ext cx="8949880" cy="87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30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143000" y="1524000"/>
            <a:ext cx="7467600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3000" dirty="0" smtClean="0">
                <a:solidFill>
                  <a:srgbClr val="00CC00"/>
                </a:solidFill>
                <a:latin typeface="华文楷体"/>
                <a:ea typeface="华文楷体"/>
                <a:cs typeface="华文楷体"/>
              </a:rPr>
              <a:t>让</a:t>
            </a:r>
            <a:r>
              <a:rPr lang="en-GB" altLang="zh-CN" sz="6000" dirty="0" smtClean="0">
                <a:solidFill>
                  <a:srgbClr val="00CC00"/>
                </a:solidFill>
                <a:cs typeface="+mn-cs"/>
              </a:rPr>
              <a:t> </a:t>
            </a:r>
            <a:endParaRPr lang="en-GB" altLang="zh-CN" sz="6000" dirty="0">
              <a:solidFill>
                <a:srgbClr val="00CC00"/>
              </a:solidFill>
              <a:cs typeface="+mn-cs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038600" y="609600"/>
            <a:ext cx="9194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zh-CN" dirty="0" err="1" smtClean="0"/>
              <a:t>ràng</a:t>
            </a:r>
            <a:endParaRPr kumimoji="1"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30" y="5313219"/>
            <a:ext cx="8949880" cy="87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19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 txBox="1">
            <a:spLocks/>
          </p:cNvSpPr>
          <p:nvPr/>
        </p:nvSpPr>
        <p:spPr>
          <a:xfrm>
            <a:off x="609600" y="914400"/>
            <a:ext cx="7924800" cy="3429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endParaRPr kumimoji="0" lang="en-US" sz="6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838200"/>
            <a:ext cx="404750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9600" dirty="0"/>
              <a:t>说</a:t>
            </a:r>
            <a:r>
              <a:rPr kumimoji="1" lang="en-US" altLang="zh-TW" sz="9600" dirty="0" err="1" smtClean="0"/>
              <a:t>Shuō</a:t>
            </a:r>
            <a:endParaRPr kumimoji="1" lang="en-US" altLang="zh-TW" sz="9600" dirty="0" smtClean="0"/>
          </a:p>
          <a:p>
            <a:r>
              <a:rPr kumimoji="1" lang="zh-TW" altLang="en-US" sz="9600" dirty="0"/>
              <a:t>看</a:t>
            </a:r>
            <a:r>
              <a:rPr kumimoji="1" lang="en-US" altLang="zh-TW" sz="9600" dirty="0" err="1" smtClean="0"/>
              <a:t>kàn</a:t>
            </a:r>
            <a:endParaRPr kumimoji="1" lang="en-US" altLang="zh-TW" sz="9600" dirty="0" smtClean="0"/>
          </a:p>
          <a:p>
            <a:r>
              <a:rPr kumimoji="1" lang="zh-TW" altLang="en-US" sz="9600" dirty="0" smtClean="0"/>
              <a:t>想</a:t>
            </a:r>
            <a:r>
              <a:rPr kumimoji="1" lang="en-US" altLang="zh-TW" sz="9600" dirty="0" err="1" smtClean="0"/>
              <a:t>xiǎng</a:t>
            </a:r>
            <a:endParaRPr kumimoji="1" lang="en-US" altLang="zh-TW" sz="9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762000"/>
            <a:ext cx="1991481" cy="1409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2514600"/>
            <a:ext cx="1846317" cy="1511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3962400"/>
            <a:ext cx="1930400" cy="193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219200" y="1676400"/>
            <a:ext cx="7467600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3000" dirty="0" smtClean="0">
                <a:solidFill>
                  <a:srgbClr val="CC0099"/>
                </a:solidFill>
                <a:latin typeface="华文楷体"/>
                <a:ea typeface="华文楷体"/>
                <a:cs typeface="华文楷体"/>
              </a:rPr>
              <a:t>但是</a:t>
            </a:r>
            <a:endParaRPr lang="en-GB" altLang="zh-CN" sz="23000" dirty="0">
              <a:solidFill>
                <a:srgbClr val="CC0099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648200" y="609600"/>
            <a:ext cx="14056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zh-CN" dirty="0" err="1" smtClean="0"/>
              <a:t>Dàn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shì</a:t>
            </a:r>
            <a:endParaRPr kumimoji="1"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20" y="5465619"/>
            <a:ext cx="8949880" cy="87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40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6800" y="5562600"/>
            <a:ext cx="2558008" cy="936104"/>
          </a:xfrm>
        </p:spPr>
        <p:txBody>
          <a:bodyPr>
            <a:normAutofit/>
          </a:bodyPr>
          <a:lstStyle/>
          <a:p>
            <a:r>
              <a:rPr lang="zh-CN" altLang="en-US" sz="5400" b="1" dirty="0" smtClean="0"/>
              <a:t>电脑课</a:t>
            </a:r>
            <a:endParaRPr lang="en-US" sz="54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28800" y="609600"/>
            <a:ext cx="1777091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dirty="0" smtClean="0">
                <a:latin typeface="細明體"/>
                <a:ea typeface="細明體"/>
                <a:cs typeface="細明體"/>
              </a:rPr>
              <a:t>社会课</a:t>
            </a:r>
            <a:endParaRPr lang="en-US" sz="54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0" y="1600200"/>
            <a:ext cx="187220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dirty="0" smtClean="0">
                <a:latin typeface="細明體"/>
                <a:ea typeface="細明體"/>
                <a:cs typeface="細明體"/>
              </a:rPr>
              <a:t>科学课</a:t>
            </a:r>
            <a:endParaRPr lang="en-US" sz="54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34200" y="2209800"/>
            <a:ext cx="208823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dirty="0" smtClean="0">
                <a:latin typeface="細明體"/>
                <a:ea typeface="細明體"/>
                <a:cs typeface="細明體"/>
              </a:rPr>
              <a:t>语文课</a:t>
            </a:r>
            <a:endParaRPr lang="en-US" sz="54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743200" y="2667000"/>
            <a:ext cx="1966003" cy="1133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dirty="0" smtClean="0">
                <a:latin typeface="細明體"/>
                <a:ea typeface="細明體"/>
                <a:cs typeface="細明體"/>
              </a:rPr>
              <a:t>时间表</a:t>
            </a:r>
            <a:endParaRPr lang="en-US" sz="54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1520" y="4653136"/>
            <a:ext cx="2415491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5400" dirty="0">
              <a:latin typeface="細明體"/>
              <a:ea typeface="細明體"/>
              <a:cs typeface="細明體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3645024"/>
            <a:ext cx="233975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dirty="0" smtClean="0">
                <a:latin typeface="細明體"/>
                <a:ea typeface="細明體"/>
                <a:cs typeface="細明體"/>
              </a:rPr>
              <a:t>音乐课</a:t>
            </a:r>
            <a:endParaRPr lang="en-US" sz="5400" b="1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2743200"/>
            <a:ext cx="26670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dirty="0" smtClean="0">
                <a:latin typeface="細明體"/>
                <a:ea typeface="細明體"/>
                <a:cs typeface="細明體"/>
              </a:rPr>
              <a:t>健康教育课</a:t>
            </a:r>
            <a:endParaRPr lang="en-US" sz="5400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1359218"/>
            <a:ext cx="19050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dirty="0" smtClean="0">
                <a:latin typeface="細明體"/>
                <a:ea typeface="細明體"/>
                <a:cs typeface="細明體"/>
              </a:rPr>
              <a:t>体育课</a:t>
            </a:r>
            <a:r>
              <a:rPr lang="en-US" altLang="zh-TW" sz="5400" dirty="0" smtClean="0">
                <a:latin typeface="細明體"/>
                <a:ea typeface="細明體"/>
                <a:cs typeface="細明體"/>
              </a:rPr>
              <a:t> </a:t>
            </a:r>
            <a:endParaRPr lang="en-US" sz="5400" b="1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29207" y="5084323"/>
            <a:ext cx="2180238" cy="1303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600" dirty="0" smtClean="0">
                <a:latin typeface="細明體"/>
                <a:ea typeface="細明體"/>
                <a:cs typeface="細明體"/>
              </a:rPr>
              <a:t>最</a:t>
            </a:r>
            <a:endParaRPr lang="ja-JP" altLang="en-US" sz="6600" dirty="0">
              <a:latin typeface="細明體"/>
              <a:ea typeface="細明體"/>
              <a:cs typeface="細明體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923928" y="260648"/>
            <a:ext cx="266429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dirty="0" smtClean="0">
                <a:latin typeface="細明體"/>
                <a:ea typeface="細明體"/>
                <a:cs typeface="細明體"/>
              </a:rPr>
              <a:t>数学课</a:t>
            </a:r>
            <a:endParaRPr lang="en-US" sz="5400" b="1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267200" y="1752600"/>
            <a:ext cx="2726432" cy="1303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b="1" dirty="0" smtClean="0"/>
              <a:t>电脑课</a:t>
            </a:r>
            <a:endParaRPr lang="en-US" sz="5400" b="1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444208" y="332656"/>
            <a:ext cx="2483768" cy="1608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dirty="0" smtClean="0">
                <a:latin typeface="細明體"/>
                <a:ea typeface="細明體"/>
                <a:cs typeface="細明體"/>
              </a:rPr>
              <a:t>自习课</a:t>
            </a:r>
            <a:endParaRPr lang="en-US" sz="5400" b="1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724400" y="3810000"/>
            <a:ext cx="2180238" cy="1303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600" dirty="0" smtClean="0">
                <a:latin typeface="細明體"/>
                <a:ea typeface="細明體"/>
                <a:cs typeface="細明體"/>
              </a:rPr>
              <a:t>汉语课</a:t>
            </a:r>
            <a:endParaRPr lang="ja-JP" altLang="en-US" sz="6600" dirty="0">
              <a:latin typeface="細明體"/>
              <a:ea typeface="細明體"/>
              <a:cs typeface="細明體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931075" y="5265204"/>
            <a:ext cx="2180238" cy="1303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600" dirty="0" smtClean="0">
                <a:latin typeface="細明體"/>
                <a:ea typeface="細明體"/>
                <a:cs typeface="細明體"/>
              </a:rPr>
              <a:t>上</a:t>
            </a:r>
            <a:endParaRPr lang="en-US" sz="6600" b="1" dirty="0"/>
          </a:p>
        </p:txBody>
      </p:sp>
      <p:sp>
        <p:nvSpPr>
          <p:cNvPr id="3" name="Rectangle 2"/>
          <p:cNvSpPr/>
          <p:nvPr/>
        </p:nvSpPr>
        <p:spPr>
          <a:xfrm>
            <a:off x="2011784" y="4557807"/>
            <a:ext cx="2333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dirty="0" smtClean="0">
                <a:latin typeface="細明體"/>
                <a:ea typeface="細明體"/>
                <a:cs typeface="細明體"/>
              </a:rPr>
              <a:t>了</a:t>
            </a:r>
            <a:endParaRPr lang="ja-JP" altLang="en-US" sz="5400" dirty="0">
              <a:latin typeface="細明體"/>
              <a:ea typeface="細明體"/>
              <a:cs typeface="細明體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43800" y="3429000"/>
            <a:ext cx="2304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 dirty="0" smtClean="0">
                <a:latin typeface="細明體"/>
                <a:ea typeface="細明體"/>
                <a:cs typeface="細明體"/>
              </a:rPr>
              <a:t>节</a:t>
            </a:r>
            <a:endParaRPr lang="zh-CN" altLang="en-US" sz="5400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627784" y="3501008"/>
            <a:ext cx="1777091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6963762" y="4221088"/>
            <a:ext cx="2180238" cy="1303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600" dirty="0" smtClean="0">
                <a:latin typeface="細明體"/>
                <a:ea typeface="細明體"/>
                <a:cs typeface="細明體"/>
              </a:rPr>
              <a:t>午饭</a:t>
            </a:r>
            <a:endParaRPr lang="en-US" sz="6600" b="1" dirty="0"/>
          </a:p>
        </p:txBody>
      </p:sp>
      <p:sp>
        <p:nvSpPr>
          <p:cNvPr id="7" name="Rectangle 6"/>
          <p:cNvSpPr/>
          <p:nvPr/>
        </p:nvSpPr>
        <p:spPr>
          <a:xfrm>
            <a:off x="-152400" y="0"/>
            <a:ext cx="30225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altLang="zh-CN" sz="3600" i="1" dirty="0">
                <a:latin typeface="Impact" pitchFamily="34" charset="0"/>
              </a:rPr>
              <a:t>Noun </a:t>
            </a:r>
            <a:r>
              <a:rPr lang="zh-CN" altLang="en-US" sz="3600" i="1" dirty="0">
                <a:latin typeface="Impact" pitchFamily="34" charset="0"/>
              </a:rPr>
              <a:t>＋</a:t>
            </a:r>
            <a:r>
              <a:rPr lang="en-US" altLang="zh-CN" sz="3600" i="1" dirty="0">
                <a:latin typeface="Impact" pitchFamily="34" charset="0"/>
              </a:rPr>
              <a:t>Noun</a:t>
            </a:r>
          </a:p>
        </p:txBody>
      </p:sp>
    </p:spTree>
    <p:extLst>
      <p:ext uri="{BB962C8B-B14F-4D97-AF65-F5344CB8AC3E}">
        <p14:creationId xmlns:p14="http://schemas.microsoft.com/office/powerpoint/2010/main" val="1615513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2"/>
          <p:cNvSpPr>
            <a:spLocks noChangeShapeType="1"/>
          </p:cNvSpPr>
          <p:nvPr/>
        </p:nvSpPr>
        <p:spPr bwMode="auto">
          <a:xfrm>
            <a:off x="2819400" y="304800"/>
            <a:ext cx="0" cy="624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>
              <a:cs typeface="+mn-cs"/>
            </a:endParaRPr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6019800" y="304800"/>
            <a:ext cx="0" cy="624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>
              <a:cs typeface="+mn-cs"/>
            </a:endParaRP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228600" y="22098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>
              <a:cs typeface="+mn-cs"/>
            </a:endParaRP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228600" y="45720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>
              <a:cs typeface="+mn-cs"/>
            </a:endParaRPr>
          </a:p>
        </p:txBody>
      </p:sp>
      <p:pic>
        <p:nvPicPr>
          <p:cNvPr id="6758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3257" y="5029200"/>
            <a:ext cx="2332015" cy="146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3663" y="671904"/>
            <a:ext cx="2305050" cy="90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188" y="832610"/>
            <a:ext cx="1728787" cy="67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010" y="2813581"/>
            <a:ext cx="2543304" cy="98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000" y="5029200"/>
            <a:ext cx="2133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0" y="3048000"/>
            <a:ext cx="2438400" cy="161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5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9666" y="895820"/>
            <a:ext cx="2084668" cy="78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6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6755" y="2912929"/>
            <a:ext cx="2048602" cy="78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7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684" y="4964752"/>
            <a:ext cx="2370630" cy="92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8" name="TextBox 1"/>
          <p:cNvSpPr txBox="1">
            <a:spLocks noChangeArrowheads="1"/>
          </p:cNvSpPr>
          <p:nvPr/>
        </p:nvSpPr>
        <p:spPr bwMode="auto">
          <a:xfrm>
            <a:off x="257175" y="185738"/>
            <a:ext cx="3635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zh-CN"/>
              <a:t>4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1357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2"/>
          <p:cNvSpPr>
            <a:spLocks noChangeShapeType="1"/>
          </p:cNvSpPr>
          <p:nvPr/>
        </p:nvSpPr>
        <p:spPr bwMode="auto">
          <a:xfrm>
            <a:off x="2819400" y="304800"/>
            <a:ext cx="0" cy="624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>
              <a:cs typeface="+mn-cs"/>
            </a:endParaRPr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6019800" y="304800"/>
            <a:ext cx="0" cy="624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>
              <a:cs typeface="+mn-cs"/>
            </a:endParaRP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228600" y="22098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>
              <a:cs typeface="+mn-cs"/>
            </a:endParaRP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228600" y="45720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>
              <a:cs typeface="+mn-cs"/>
            </a:endParaRPr>
          </a:p>
        </p:txBody>
      </p:sp>
      <p:pic>
        <p:nvPicPr>
          <p:cNvPr id="6758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2438400"/>
            <a:ext cx="2332015" cy="146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762000"/>
            <a:ext cx="2305050" cy="90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5029200"/>
            <a:ext cx="1728787" cy="67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0" y="5257800"/>
            <a:ext cx="2543304" cy="98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2895600"/>
            <a:ext cx="2133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2895600"/>
            <a:ext cx="2438400" cy="161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5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9666" y="895820"/>
            <a:ext cx="2084668" cy="78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6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5029200"/>
            <a:ext cx="2048602" cy="78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7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0" y="838200"/>
            <a:ext cx="2370630" cy="92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8" name="TextBox 1"/>
          <p:cNvSpPr txBox="1">
            <a:spLocks noChangeArrowheads="1"/>
          </p:cNvSpPr>
          <p:nvPr/>
        </p:nvSpPr>
        <p:spPr bwMode="auto">
          <a:xfrm>
            <a:off x="257175" y="185738"/>
            <a:ext cx="4038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zh-CN" dirty="0"/>
              <a:t>3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385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range grunge b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59807" y="0"/>
            <a:ext cx="10663614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9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Pick 10 words you learn today to make flashcards</a:t>
            </a:r>
            <a:r>
              <a:rPr lang="zh-CN" altLang="en-US" sz="9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！</a:t>
            </a:r>
            <a:endParaRPr lang="en-US" sz="9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5" name="Picture 4" descr="battery - fu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9600" y="228600"/>
            <a:ext cx="1143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30 at 12.29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60451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72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"/>
            <a:ext cx="9144000" cy="5549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86556" y="5912556"/>
            <a:ext cx="4470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hlinkClick r:id="rId3"/>
              </a:rPr>
              <a:t>Using Popplet app to create graphic organizer </a:t>
            </a:r>
            <a:endParaRPr kumimoji="1" lang="zh-CN" altLang="en-US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3834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762000" y="1524000"/>
            <a:ext cx="746760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26000" dirty="0" smtClean="0">
                <a:solidFill>
                  <a:schemeClr val="accent2"/>
                </a:solidFill>
                <a:latin typeface="Kaiti SC Regular" charset="0"/>
                <a:ea typeface="Kaiti SC Regular" charset="0"/>
                <a:cs typeface="Kaiti SC Regular" charset="0"/>
              </a:rPr>
              <a:t>课</a:t>
            </a:r>
            <a:endParaRPr lang="en-GB" altLang="zh-CN" sz="26000" dirty="0" smtClean="0">
              <a:solidFill>
                <a:schemeClr val="accent2"/>
              </a:solidFill>
              <a:latin typeface="Kaiti SC Regular" charset="0"/>
              <a:ea typeface="Kaiti SC Regular" charset="0"/>
              <a:cs typeface="Kaiti SC Regular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172200" y="381000"/>
            <a:ext cx="5782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zh-CN" dirty="0" err="1" smtClean="0"/>
              <a:t>kè</a:t>
            </a:r>
            <a:endParaRPr kumimoji="1"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20" y="5465619"/>
            <a:ext cx="8949880" cy="879761"/>
          </a:xfrm>
          <a:prstGeom prst="rect">
            <a:avLst/>
          </a:prstGeom>
        </p:spPr>
      </p:pic>
      <p:pic>
        <p:nvPicPr>
          <p:cNvPr id="3" name="Picture 2" descr="cla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5800"/>
            <a:ext cx="1596773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12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"/>
            <a:ext cx="9144000" cy="5854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2778" y="6364111"/>
            <a:ext cx="4470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hlinkClick r:id="rId3"/>
              </a:rPr>
              <a:t>Using Popplet app to create graphic organizer </a:t>
            </a:r>
            <a:endParaRPr kumimoji="1"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096000"/>
            <a:ext cx="6010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Information about Etymology found at </a:t>
            </a:r>
            <a:r>
              <a:rPr kumimoji="1" lang="en-US" altLang="zh-CN" dirty="0" smtClean="0">
                <a:hlinkClick r:id="rId4"/>
              </a:rPr>
              <a:t>www.Archchinese.com</a:t>
            </a:r>
            <a:endParaRPr kumimoji="1" lang="en-US" altLang="zh-CN" dirty="0" smtClean="0"/>
          </a:p>
          <a:p>
            <a:r>
              <a:rPr kumimoji="1" lang="en-US" altLang="zh-CN" dirty="0" smtClean="0"/>
              <a:t>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5139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09600" y="4800600"/>
            <a:ext cx="876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r-FR">
              <a:cs typeface="+mn-cs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57200" y="1371600"/>
            <a:ext cx="81534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0000" b="1" dirty="0" smtClean="0">
                <a:solidFill>
                  <a:schemeClr val="accent2"/>
                </a:solidFill>
                <a:latin typeface="华文楷体"/>
                <a:ea typeface="华文楷体"/>
                <a:cs typeface="华文楷体"/>
              </a:rPr>
              <a:t>社会课</a:t>
            </a:r>
            <a:endParaRPr lang="zh-CN" altLang="en-GB" sz="20000" b="1" dirty="0">
              <a:solidFill>
                <a:schemeClr val="accent2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843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609600"/>
            <a:ext cx="607873" cy="62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038600" y="381000"/>
            <a:ext cx="24424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zh-CN" sz="3600" dirty="0" err="1" smtClean="0"/>
              <a:t>Shè</a:t>
            </a:r>
            <a:r>
              <a:rPr kumimoji="1" lang="en-US" altLang="zh-CN" sz="3600" dirty="0" smtClean="0"/>
              <a:t> </a:t>
            </a:r>
            <a:r>
              <a:rPr kumimoji="1" lang="en-US" altLang="zh-CN" sz="3600" dirty="0" err="1" smtClean="0"/>
              <a:t>hùi</a:t>
            </a:r>
            <a:r>
              <a:rPr kumimoji="1" lang="en-US" altLang="zh-CN" sz="3600" dirty="0" smtClean="0"/>
              <a:t> </a:t>
            </a:r>
            <a:r>
              <a:rPr kumimoji="1" lang="en-US" altLang="zh-CN" sz="3600" dirty="0" err="1" smtClean="0"/>
              <a:t>kè</a:t>
            </a:r>
            <a:endParaRPr kumimoji="1" lang="zh-CN" alt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20" y="5313219"/>
            <a:ext cx="8949880" cy="879761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533400"/>
            <a:ext cx="607873" cy="54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640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09600" y="4800600"/>
            <a:ext cx="876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r-FR">
              <a:cs typeface="+mn-cs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57200" y="1371600"/>
            <a:ext cx="81534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0000" b="1" dirty="0" smtClean="0">
                <a:solidFill>
                  <a:schemeClr val="accent2"/>
                </a:solidFill>
                <a:latin typeface="华文楷体"/>
                <a:ea typeface="华文楷体"/>
                <a:cs typeface="华文楷体"/>
              </a:rPr>
              <a:t>科目</a:t>
            </a:r>
            <a:endParaRPr lang="zh-CN" altLang="en-GB" sz="20000" b="1" dirty="0">
              <a:solidFill>
                <a:schemeClr val="accent2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843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457200"/>
            <a:ext cx="607873" cy="62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038600" y="381000"/>
            <a:ext cx="14729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zh-CN" sz="3600" dirty="0" err="1" smtClean="0"/>
              <a:t>Kē</a:t>
            </a:r>
            <a:r>
              <a:rPr kumimoji="1" lang="en-US" altLang="zh-CN" sz="3600" dirty="0" smtClean="0"/>
              <a:t> </a:t>
            </a:r>
            <a:r>
              <a:rPr kumimoji="1" lang="en-US" altLang="zh-CN" sz="3600" dirty="0" err="1" smtClean="0"/>
              <a:t>mù</a:t>
            </a:r>
            <a:endParaRPr kumimoji="1" lang="zh-CN" alt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20" y="5313219"/>
            <a:ext cx="8949880" cy="879761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533400"/>
            <a:ext cx="607873" cy="54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2518" y="990600"/>
            <a:ext cx="582436" cy="62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1121726"/>
            <a:ext cx="607873" cy="51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685800"/>
            <a:ext cx="607873" cy="460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369533"/>
            <a:ext cx="607873" cy="4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1676400"/>
            <a:ext cx="607873" cy="55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1649047"/>
            <a:ext cx="607873" cy="37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496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609600"/>
            <a:ext cx="1058862" cy="842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6200" y="1676400"/>
            <a:ext cx="8229600" cy="7786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0000" dirty="0" smtClean="0">
                <a:solidFill>
                  <a:schemeClr val="accent2"/>
                </a:solidFill>
                <a:latin typeface="华文楷体"/>
                <a:ea typeface="华文楷体"/>
                <a:cs typeface="华文楷体"/>
              </a:rPr>
              <a:t>汉语课</a:t>
            </a:r>
            <a:endParaRPr lang="en-US" altLang="zh-CN" sz="20000" dirty="0" smtClean="0">
              <a:solidFill>
                <a:schemeClr val="accent2"/>
              </a:solidFill>
              <a:latin typeface="华文楷体"/>
              <a:ea typeface="华文楷体"/>
              <a:cs typeface="华文楷体"/>
            </a:endParaRPr>
          </a:p>
          <a:p>
            <a:pPr algn="ctr">
              <a:spcBef>
                <a:spcPct val="50000"/>
              </a:spcBef>
              <a:defRPr/>
            </a:pPr>
            <a:endParaRPr lang="en-GB" altLang="zh-CN" sz="20000" dirty="0">
              <a:solidFill>
                <a:schemeClr val="accent2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029200" y="457200"/>
            <a:ext cx="19863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zh-CN" dirty="0" err="1" smtClean="0"/>
              <a:t>Hàn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yǔ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kè</a:t>
            </a:r>
            <a:endParaRPr kumimoji="1"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" y="6037119"/>
            <a:ext cx="8949880" cy="87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77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12004</TotalTime>
  <Words>166</Words>
  <Application>Microsoft Macintosh PowerPoint</Application>
  <PresentationFormat>On-screen Show (4:3)</PresentationFormat>
  <Paragraphs>92</Paragraphs>
  <Slides>35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 Recognizing characters and words 认字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电脑课</vt:lpstr>
      <vt:lpstr>PowerPoint Presentation</vt:lpstr>
      <vt:lpstr>PowerPoint Presentation</vt:lpstr>
      <vt:lpstr>Pick 10 words you learn today to make flashcards！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Lauren LePage</dc:creator>
  <cp:lastModifiedBy>Meng Yeh</cp:lastModifiedBy>
  <cp:revision>210</cp:revision>
  <dcterms:created xsi:type="dcterms:W3CDTF">2014-09-24T02:55:36Z</dcterms:created>
  <dcterms:modified xsi:type="dcterms:W3CDTF">2015-12-21T00:21:11Z</dcterms:modified>
</cp:coreProperties>
</file>